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81" r:id="rId15"/>
    <p:sldId id="280" r:id="rId16"/>
    <p:sldId id="278" r:id="rId17"/>
    <p:sldId id="277" r:id="rId18"/>
    <p:sldId id="276" r:id="rId19"/>
    <p:sldId id="288" r:id="rId20"/>
    <p:sldId id="287" r:id="rId21"/>
    <p:sldId id="286" r:id="rId22"/>
    <p:sldId id="285" r:id="rId23"/>
    <p:sldId id="268" r:id="rId24"/>
    <p:sldId id="269" r:id="rId25"/>
    <p:sldId id="270" r:id="rId26"/>
    <p:sldId id="271" r:id="rId27"/>
    <p:sldId id="272" r:id="rId28"/>
    <p:sldId id="273" r:id="rId29"/>
    <p:sldId id="274" r:id="rId3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8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02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4/9/2014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fr.wikipedia.org/w/index.php?title=Le_R%C3%A8glement_805/2004&amp;action=edit&amp;redlink=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>
                <a:latin typeface="Calibri" panose="020F0502020204030204" pitchFamily="34" charset="0"/>
              </a:rPr>
              <a:t>« </a:t>
            </a:r>
            <a:r>
              <a:rPr lang="fr-FR" b="1" i="1" dirty="0" smtClean="0">
                <a:latin typeface="Calibri" panose="020F0502020204030204" pitchFamily="34" charset="0"/>
              </a:rPr>
              <a:t>Chefs d’entreprise : </a:t>
            </a:r>
            <a:br>
              <a:rPr lang="fr-FR" b="1" i="1" dirty="0" smtClean="0">
                <a:latin typeface="Calibri" panose="020F0502020204030204" pitchFamily="34" charset="0"/>
              </a:rPr>
            </a:br>
            <a:r>
              <a:rPr lang="fr-FR" b="1" i="1" dirty="0" smtClean="0">
                <a:latin typeface="Calibri" panose="020F0502020204030204" pitchFamily="34" charset="0"/>
              </a:rPr>
              <a:t>faîtes-vous payer ! </a:t>
            </a:r>
            <a:r>
              <a:rPr lang="fr-FR" dirty="0" smtClean="0">
                <a:latin typeface="Calibri" panose="020F0502020204030204" pitchFamily="34" charset="0"/>
              </a:rPr>
              <a:t>»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Conférence du 11 avril 2014</a:t>
            </a:r>
          </a:p>
          <a:p>
            <a:pPr algn="ctr"/>
            <a:r>
              <a:rPr lang="fr-FR" b="1" dirty="0" smtClean="0">
                <a:latin typeface="Calibri" panose="020F0502020204030204" pitchFamily="34" charset="0"/>
              </a:rPr>
              <a:t>Organisée par l’Association des Avocats en Droit des Affaires</a:t>
            </a:r>
            <a:endParaRPr lang="fr-FR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56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/>
          </a:p>
          <a:p>
            <a:endParaRPr lang="fr-FR" sz="2800" dirty="0"/>
          </a:p>
          <a:p>
            <a:endParaRPr lang="fr-FR" sz="2800" dirty="0" smtClean="0"/>
          </a:p>
          <a:p>
            <a:pPr algn="ctr"/>
            <a:r>
              <a:rPr lang="fr-FR" sz="2800" dirty="0" smtClean="0"/>
              <a:t>Je vous remercie pour votre attention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val="3907025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Poursuivre </a:t>
            </a:r>
            <a:br>
              <a:rPr lang="fr-FR" b="1" dirty="0" smtClean="0">
                <a:latin typeface="Calibri" panose="020F0502020204030204" pitchFamily="34" charset="0"/>
              </a:rPr>
            </a:br>
            <a:r>
              <a:rPr lang="fr-FR" b="1" dirty="0" smtClean="0">
                <a:latin typeface="Calibri" panose="020F0502020204030204" pitchFamily="34" charset="0"/>
              </a:rPr>
              <a:t>pour recouvrer son dû :</a:t>
            </a:r>
            <a:br>
              <a:rPr lang="fr-FR" b="1" dirty="0" smtClean="0">
                <a:latin typeface="Calibri" panose="020F0502020204030204" pitchFamily="34" charset="0"/>
              </a:rPr>
            </a:br>
            <a:r>
              <a:rPr lang="fr-FR" b="1" i="1" dirty="0" smtClean="0">
                <a:latin typeface="Calibri" panose="020F0502020204030204" pitchFamily="34" charset="0"/>
              </a:rPr>
              <a:t>où, quand et comment agir en justice?</a:t>
            </a:r>
            <a:endParaRPr lang="fr-FR" b="1" i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FR" dirty="0" smtClean="0"/>
          </a:p>
          <a:p>
            <a:pPr algn="ctr">
              <a:buNone/>
            </a:pPr>
            <a:r>
              <a:rPr lang="fr-FR" b="1" dirty="0" smtClean="0"/>
              <a:t>Par </a:t>
            </a:r>
            <a:r>
              <a:rPr lang="fr-FR" b="1" dirty="0"/>
              <a:t>Me </a:t>
            </a:r>
            <a:r>
              <a:rPr lang="fr-FR" b="1" dirty="0" smtClean="0"/>
              <a:t>Karine BŒUF-ESTESSE, </a:t>
            </a:r>
            <a:r>
              <a:rPr lang="fr-FR" b="1" dirty="0"/>
              <a:t>avocat au Barreau de Nice</a:t>
            </a:r>
          </a:p>
          <a:p>
            <a:pPr>
              <a:buNone/>
            </a:pPr>
            <a:endParaRPr lang="fr-FR" b="1" dirty="0" smtClean="0"/>
          </a:p>
          <a:p>
            <a:pPr>
              <a:buNone/>
            </a:pPr>
            <a:endParaRPr lang="fr-FR" b="1" dirty="0"/>
          </a:p>
          <a:p>
            <a:r>
              <a:rPr lang="fr-FR" sz="2400" dirty="0" smtClean="0"/>
              <a:t>parfois le recours à un Tribunal est inévitable pour recouvrer des créances impayées.</a:t>
            </a:r>
            <a:endParaRPr lang="fr-FR" sz="2400" dirty="0" smtClean="0"/>
          </a:p>
          <a:p>
            <a:r>
              <a:rPr lang="de-DE" sz="2400" dirty="0" smtClean="0"/>
              <a:t>Bien </a:t>
            </a:r>
            <a:r>
              <a:rPr lang="de-DE" sz="2400" dirty="0" smtClean="0"/>
              <a:t>préparer</a:t>
            </a:r>
            <a:r>
              <a:rPr lang="de-DE" sz="2400" dirty="0" smtClean="0"/>
              <a:t> </a:t>
            </a:r>
            <a:r>
              <a:rPr lang="de-DE" sz="2400" dirty="0" smtClean="0"/>
              <a:t>son</a:t>
            </a:r>
            <a:r>
              <a:rPr lang="de-DE" sz="2400" dirty="0" smtClean="0"/>
              <a:t> </a:t>
            </a:r>
            <a:r>
              <a:rPr lang="de-DE" sz="2400" dirty="0" smtClean="0"/>
              <a:t>procès</a:t>
            </a:r>
            <a:r>
              <a:rPr lang="de-DE" sz="2400" dirty="0" smtClean="0"/>
              <a:t>, </a:t>
            </a:r>
            <a:endParaRPr lang="de-DE" sz="2400" dirty="0" smtClean="0"/>
          </a:p>
          <a:p>
            <a:r>
              <a:rPr lang="de-DE" sz="2400" dirty="0" smtClean="0"/>
              <a:t>Bien </a:t>
            </a:r>
            <a:r>
              <a:rPr lang="de-DE" sz="2400" dirty="0" smtClean="0"/>
              <a:t>choisir</a:t>
            </a:r>
            <a:r>
              <a:rPr lang="de-DE" sz="2400" dirty="0" smtClean="0"/>
              <a:t> </a:t>
            </a:r>
            <a:r>
              <a:rPr lang="de-DE" sz="2400" dirty="0" smtClean="0"/>
              <a:t>son</a:t>
            </a:r>
            <a:r>
              <a:rPr lang="de-DE" sz="2400" dirty="0" smtClean="0"/>
              <a:t> </a:t>
            </a:r>
            <a:r>
              <a:rPr lang="de-DE" sz="2400" dirty="0" smtClean="0"/>
              <a:t>juge</a:t>
            </a:r>
            <a:r>
              <a:rPr lang="de-DE" sz="2400" dirty="0" smtClean="0"/>
              <a:t> </a:t>
            </a:r>
            <a:endParaRPr lang="de-DE" sz="2400" dirty="0" smtClean="0"/>
          </a:p>
          <a:p>
            <a:r>
              <a:rPr lang="de-DE" sz="2400" dirty="0" smtClean="0"/>
              <a:t>F</a:t>
            </a:r>
            <a:r>
              <a:rPr lang="de-DE" sz="2400" dirty="0" smtClean="0"/>
              <a:t>aire </a:t>
            </a:r>
            <a:r>
              <a:rPr lang="de-DE" sz="2400" dirty="0" smtClean="0"/>
              <a:t>exécuter</a:t>
            </a:r>
            <a:r>
              <a:rPr lang="de-DE" sz="2400" dirty="0" smtClean="0"/>
              <a:t> les </a:t>
            </a:r>
            <a:r>
              <a:rPr lang="de-DE" sz="2400" dirty="0" smtClean="0"/>
              <a:t>décisions</a:t>
            </a:r>
            <a:r>
              <a:rPr lang="de-DE" sz="2400" dirty="0" smtClean="0"/>
              <a:t> </a:t>
            </a:r>
            <a:r>
              <a:rPr lang="de-DE" sz="2400" dirty="0" smtClean="0"/>
              <a:t>rendues</a:t>
            </a:r>
            <a:r>
              <a:rPr lang="de-DE" sz="2400" dirty="0" smtClean="0"/>
              <a:t>.</a:t>
            </a:r>
            <a:endParaRPr lang="fr-FR" sz="24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12135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u="sng" dirty="0" smtClean="0"/>
              <a:t>La </a:t>
            </a:r>
            <a:r>
              <a:rPr lang="de-DE" b="1" u="sng" dirty="0" smtClean="0"/>
              <a:t>phase</a:t>
            </a:r>
            <a:r>
              <a:rPr lang="de-DE" b="1" u="sng" dirty="0" smtClean="0"/>
              <a:t> </a:t>
            </a:r>
            <a:r>
              <a:rPr lang="de-DE" b="1" u="sng" dirty="0" smtClean="0"/>
              <a:t>pré-contentieuse</a:t>
            </a:r>
            <a:r>
              <a:rPr lang="de-DE" b="1" u="sng" dirty="0" smtClean="0"/>
              <a:t> 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b="1" u="sng" dirty="0" smtClean="0"/>
          </a:p>
          <a:p>
            <a:pPr>
              <a:buNone/>
            </a:pPr>
            <a:endParaRPr lang="de-DE" b="1" u="sng" dirty="0" smtClean="0"/>
          </a:p>
          <a:p>
            <a:r>
              <a:rPr lang="de-DE" sz="2800" b="1" u="sng" dirty="0" smtClean="0"/>
              <a:t>Se </a:t>
            </a:r>
            <a:r>
              <a:rPr lang="de-DE" sz="2800" b="1" u="sng" dirty="0" smtClean="0"/>
              <a:t>prémunir</a:t>
            </a:r>
            <a:r>
              <a:rPr lang="de-DE" sz="2800" b="1" u="sng" dirty="0" smtClean="0"/>
              <a:t> </a:t>
            </a:r>
            <a:r>
              <a:rPr lang="de-DE" sz="2800" b="1" u="sng" dirty="0" smtClean="0"/>
              <a:t>contre</a:t>
            </a:r>
            <a:r>
              <a:rPr lang="de-DE" sz="2800" b="1" u="sng" dirty="0" smtClean="0"/>
              <a:t> </a:t>
            </a:r>
            <a:r>
              <a:rPr lang="de-DE" sz="2800" b="1" u="sng" dirty="0" smtClean="0"/>
              <a:t>l’insolvabilité</a:t>
            </a:r>
            <a:r>
              <a:rPr lang="de-DE" sz="2800" b="1" u="sng" dirty="0" smtClean="0"/>
              <a:t> de </a:t>
            </a:r>
            <a:r>
              <a:rPr lang="fr-FR" sz="2800" b="1" u="sng" dirty="0" smtClean="0"/>
              <a:t>son débiteur </a:t>
            </a:r>
            <a:endParaRPr lang="de-DE" sz="2800" b="1" u="sng" dirty="0" smtClean="0"/>
          </a:p>
          <a:p>
            <a:pPr>
              <a:buNone/>
            </a:pPr>
            <a:endParaRPr lang="de-DE" sz="2400" dirty="0" smtClean="0"/>
          </a:p>
          <a:p>
            <a:pPr algn="just">
              <a:buNone/>
            </a:pPr>
            <a:r>
              <a:rPr lang="de-DE" sz="2400" dirty="0" smtClean="0"/>
              <a:t> </a:t>
            </a:r>
            <a:endParaRPr lang="fr-FR" sz="2400" dirty="0" smtClean="0"/>
          </a:p>
          <a:p>
            <a:pPr algn="just">
              <a:buNone/>
            </a:pPr>
            <a:r>
              <a:rPr lang="de-DE" sz="2400" b="1" u="sng" dirty="0" smtClean="0"/>
              <a:t>= Prise </a:t>
            </a:r>
            <a:r>
              <a:rPr lang="de-DE" sz="2400" b="1" u="sng" dirty="0" smtClean="0"/>
              <a:t>de </a:t>
            </a:r>
            <a:r>
              <a:rPr lang="de-DE" sz="2400" b="1" u="sng" dirty="0" smtClean="0"/>
              <a:t>mesures</a:t>
            </a:r>
            <a:r>
              <a:rPr lang="de-DE" sz="2400" b="1" u="sng" dirty="0" smtClean="0"/>
              <a:t> </a:t>
            </a:r>
            <a:r>
              <a:rPr lang="de-DE" sz="2400" b="1" u="sng" dirty="0" smtClean="0"/>
              <a:t>conservatoires</a:t>
            </a:r>
            <a:r>
              <a:rPr lang="de-DE" sz="2400" dirty="0" smtClean="0"/>
              <a:t> : </a:t>
            </a:r>
            <a:endParaRPr lang="de-DE" sz="2400" dirty="0" smtClean="0"/>
          </a:p>
          <a:p>
            <a:pPr algn="just">
              <a:buNone/>
            </a:pPr>
            <a:r>
              <a:rPr lang="fr-FR" sz="2400" dirty="0" smtClean="0"/>
              <a:t>Article </a:t>
            </a:r>
            <a:r>
              <a:rPr lang="fr-FR" sz="2400" dirty="0" smtClean="0"/>
              <a:t>L.511-1 et suivants du Code des procédures civiles d’exécution</a:t>
            </a:r>
            <a:r>
              <a:rPr lang="fr-FR" sz="2400" dirty="0" smtClean="0"/>
              <a:t>.</a:t>
            </a:r>
          </a:p>
          <a:p>
            <a:endParaRPr lang="fr-FR" sz="2400" dirty="0" smtClean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1494527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2800" b="1" u="sng" dirty="0" smtClean="0"/>
              <a:t>S’assurer que l’action en paiement n’est pas prescrite :</a:t>
            </a:r>
            <a:endParaRPr lang="fr-FR" sz="2800" dirty="0" smtClean="0"/>
          </a:p>
          <a:p>
            <a:pPr algn="just">
              <a:buNone/>
            </a:pPr>
            <a:r>
              <a:rPr lang="fr-FR" b="1" dirty="0" smtClean="0"/>
              <a:t> </a:t>
            </a:r>
          </a:p>
          <a:p>
            <a:pPr algn="just"/>
            <a:r>
              <a:rPr lang="fr-FR" sz="2400" b="1" u="sng" dirty="0" smtClean="0"/>
              <a:t>Définition : </a:t>
            </a:r>
            <a:r>
              <a:rPr lang="fr-FR" sz="2400" dirty="0" smtClean="0"/>
              <a:t> La </a:t>
            </a:r>
            <a:r>
              <a:rPr lang="fr-FR" sz="2400" dirty="0" smtClean="0"/>
              <a:t>prescription désigne la durée au delà de laquelle une action en justice, civile ou pénale, n'est plus recevable. </a:t>
            </a:r>
          </a:p>
          <a:p>
            <a:pPr algn="just"/>
            <a:endParaRPr lang="fr-FR" sz="2400" dirty="0" smtClean="0"/>
          </a:p>
          <a:p>
            <a:pPr algn="just"/>
            <a:r>
              <a:rPr lang="fr-FR" sz="2400" dirty="0" smtClean="0"/>
              <a:t>La loi n°2008-561 du 17 juin 2008 a réformé pour le simplifier le droit des prescriptions civiles.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b="1" u="sng" dirty="0" smtClean="0"/>
              <a:t>Les délais :</a:t>
            </a:r>
          </a:p>
          <a:p>
            <a:pPr>
              <a:buNone/>
            </a:pPr>
            <a:endParaRPr lang="fr-FR" sz="2800" u="sng" dirty="0" smtClean="0"/>
          </a:p>
          <a:p>
            <a:pPr>
              <a:buNone/>
            </a:pPr>
            <a:r>
              <a:rPr lang="fr-FR" dirty="0" smtClean="0"/>
              <a:t>			</a:t>
            </a:r>
            <a:r>
              <a:rPr lang="fr-FR" sz="2400" dirty="0" smtClean="0"/>
              <a:t>- délai de droit commun : </a:t>
            </a:r>
            <a:r>
              <a:rPr lang="fr-FR" sz="2400" b="1" dirty="0" smtClean="0"/>
              <a:t>5 ans</a:t>
            </a:r>
            <a:r>
              <a:rPr lang="fr-FR" sz="2400" dirty="0" smtClean="0"/>
              <a:t> (art. </a:t>
            </a:r>
            <a:r>
              <a:rPr lang="fr-FR" sz="2400" dirty="0" smtClean="0"/>
              <a:t>2224 </a:t>
            </a:r>
            <a:r>
              <a:rPr lang="fr-FR" sz="2400" dirty="0" smtClean="0"/>
              <a:t> CC)</a:t>
            </a:r>
            <a:r>
              <a:rPr lang="fr-FR" sz="2400" b="1" dirty="0" smtClean="0"/>
              <a:t>.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		- droit de la consommation : </a:t>
            </a:r>
            <a:r>
              <a:rPr lang="fr-FR" sz="2400" b="1" dirty="0" smtClean="0"/>
              <a:t>2 ans </a:t>
            </a:r>
            <a:r>
              <a:rPr lang="fr-FR" sz="2400" dirty="0" smtClean="0"/>
              <a:t>(</a:t>
            </a:r>
            <a:r>
              <a:rPr lang="fr-FR" sz="2400" dirty="0" smtClean="0"/>
              <a:t>article L137-2 du </a:t>
            </a:r>
            <a:r>
              <a:rPr lang="fr-FR" sz="2400" dirty="0" err="1" smtClean="0"/>
              <a:t>C.Cons</a:t>
            </a:r>
            <a:r>
              <a:rPr lang="fr-FR" sz="2400" dirty="0" smtClean="0"/>
              <a:t>.)</a:t>
            </a:r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		-  recouvrement des honoraires des avocats : </a:t>
            </a:r>
          </a:p>
          <a:p>
            <a:pPr>
              <a:buNone/>
            </a:pPr>
            <a:r>
              <a:rPr lang="fr-FR" sz="2400" dirty="0" smtClean="0"/>
              <a:t> </a:t>
            </a:r>
            <a:r>
              <a:rPr lang="fr-FR" sz="2400" dirty="0" smtClean="0"/>
              <a:t>    5 ans ou 2 ans ?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b="1" u="sng" dirty="0" smtClean="0"/>
              <a:t>Point de départ du délai </a:t>
            </a:r>
            <a:r>
              <a:rPr lang="fr-FR" sz="2400" b="1" dirty="0" smtClean="0"/>
              <a:t> = point de départ « flottant » : </a:t>
            </a:r>
            <a:r>
              <a:rPr lang="fr-FR" sz="2400" dirty="0" smtClean="0"/>
              <a:t>(</a:t>
            </a:r>
            <a:r>
              <a:rPr lang="fr-FR" sz="2400" dirty="0" smtClean="0"/>
              <a:t>art. 2224 cc) </a:t>
            </a:r>
            <a:endParaRPr lang="fr-FR" sz="2400" dirty="0" smtClean="0"/>
          </a:p>
          <a:p>
            <a:pPr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	</a:t>
            </a:r>
            <a:r>
              <a:rPr lang="fr-FR" sz="2200" dirty="0" smtClean="0"/>
              <a:t>- </a:t>
            </a:r>
            <a:r>
              <a:rPr lang="fr-FR" sz="2200" b="1" dirty="0" smtClean="0"/>
              <a:t>Entre professionnels </a:t>
            </a:r>
            <a:r>
              <a:rPr lang="fr-FR" sz="2200" dirty="0" smtClean="0"/>
              <a:t>: non précisé par le Code de Commerce</a:t>
            </a:r>
          </a:p>
          <a:p>
            <a:pPr algn="just">
              <a:buNone/>
            </a:pPr>
            <a:endParaRPr lang="fr-FR" sz="2200" dirty="0" smtClean="0"/>
          </a:p>
          <a:p>
            <a:pPr algn="just">
              <a:buNone/>
            </a:pPr>
            <a:r>
              <a:rPr lang="fr-FR" sz="2200" dirty="0" smtClean="0"/>
              <a:t>	- </a:t>
            </a:r>
            <a:r>
              <a:rPr lang="fr-FR" sz="2200" b="1" dirty="0" smtClean="0"/>
              <a:t>Entre professionnels et non professionnels </a:t>
            </a:r>
            <a:r>
              <a:rPr lang="fr-FR" sz="2200" dirty="0" smtClean="0"/>
              <a:t>: non précisé par le Code de la Consommation</a:t>
            </a:r>
            <a:endParaRPr lang="fr-FR" sz="2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2800" b="1" u="sng" dirty="0" smtClean="0"/>
              <a:t>Interruption et suspension du délai :</a:t>
            </a:r>
            <a:endParaRPr lang="fr-FR" sz="2800" dirty="0" smtClean="0"/>
          </a:p>
          <a:p>
            <a:pPr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		</a:t>
            </a:r>
            <a:r>
              <a:rPr lang="fr-FR" sz="2600" dirty="0" smtClean="0"/>
              <a:t>- Exemples d’actes interruptifs</a:t>
            </a:r>
          </a:p>
          <a:p>
            <a:pPr algn="just">
              <a:buNone/>
            </a:pPr>
            <a:endParaRPr lang="fr-FR" sz="2600" dirty="0" smtClean="0"/>
          </a:p>
          <a:p>
            <a:pPr algn="just">
              <a:buNone/>
            </a:pPr>
            <a:r>
              <a:rPr lang="fr-FR" sz="2600" dirty="0" smtClean="0"/>
              <a:t>	</a:t>
            </a:r>
            <a:r>
              <a:rPr lang="fr-FR" sz="2600" dirty="0" smtClean="0"/>
              <a:t>	- Exception : la mise en demeure de payer</a:t>
            </a:r>
          </a:p>
          <a:p>
            <a:pPr algn="just">
              <a:buNone/>
            </a:pPr>
            <a:endParaRPr lang="fr-FR" sz="2600" dirty="0" smtClean="0"/>
          </a:p>
          <a:p>
            <a:pPr algn="just">
              <a:buNone/>
            </a:pPr>
            <a:r>
              <a:rPr lang="fr-FR" sz="2600" dirty="0" smtClean="0"/>
              <a:t>		- 2 nouvelles causes de suspension : la médiation et la conciliation </a:t>
            </a:r>
            <a:r>
              <a:rPr lang="fr-FR" sz="2600" dirty="0" smtClean="0"/>
              <a:t>(articles 2234 à 2239 </a:t>
            </a:r>
            <a:r>
              <a:rPr lang="fr-FR" sz="2600" dirty="0" smtClean="0"/>
              <a:t>du code </a:t>
            </a:r>
            <a:r>
              <a:rPr lang="fr-FR" sz="2600" dirty="0" smtClean="0"/>
              <a:t>civil.)</a:t>
            </a:r>
            <a:endParaRPr lang="fr-FR" sz="2600" dirty="0" smtClean="0"/>
          </a:p>
          <a:p>
            <a:pPr algn="just">
              <a:buNone/>
            </a:pPr>
            <a:r>
              <a:rPr lang="fr-FR" sz="2400" dirty="0" smtClean="0"/>
              <a:t>	</a:t>
            </a:r>
            <a:endParaRPr lang="fr-FR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800" b="1" u="sng" dirty="0" smtClean="0"/>
          </a:p>
          <a:p>
            <a:r>
              <a:rPr lang="fr-FR" sz="2800" b="1" u="sng" dirty="0" smtClean="0"/>
              <a:t>Aménagement conventionnel de la prescription:</a:t>
            </a:r>
          </a:p>
          <a:p>
            <a:endParaRPr lang="fr-FR" dirty="0" smtClean="0"/>
          </a:p>
          <a:p>
            <a:pPr algn="just">
              <a:buNone/>
            </a:pPr>
            <a:r>
              <a:rPr lang="fr-FR" dirty="0" smtClean="0"/>
              <a:t>	</a:t>
            </a:r>
            <a:r>
              <a:rPr lang="fr-FR" sz="2400" dirty="0" smtClean="0"/>
              <a:t>	</a:t>
            </a:r>
            <a:r>
              <a:rPr lang="fr-FR" sz="2400" u="sng" dirty="0" smtClean="0"/>
              <a:t>- Principe </a:t>
            </a:r>
            <a:r>
              <a:rPr lang="fr-FR" sz="2400" dirty="0" smtClean="0"/>
              <a:t>: Aménagement désormais possible mais limité </a:t>
            </a:r>
            <a:r>
              <a:rPr lang="fr-FR" sz="2400" dirty="0" smtClean="0"/>
              <a:t>(1 an min ; 10 ans max)</a:t>
            </a:r>
          </a:p>
          <a:p>
            <a:pPr algn="just">
              <a:buNone/>
            </a:pPr>
            <a:endParaRPr lang="fr-FR" sz="2400" dirty="0" smtClean="0"/>
          </a:p>
          <a:p>
            <a:pPr algn="just">
              <a:buNone/>
            </a:pPr>
            <a:r>
              <a:rPr lang="fr-FR" sz="2400" dirty="0" smtClean="0"/>
              <a:t>	</a:t>
            </a:r>
            <a:r>
              <a:rPr lang="fr-FR" sz="2400" u="sng" dirty="0" smtClean="0"/>
              <a:t>- Exception </a:t>
            </a:r>
            <a:r>
              <a:rPr lang="fr-FR" sz="2400" dirty="0" smtClean="0"/>
              <a:t>: En droit de la consommation</a:t>
            </a:r>
            <a:endParaRPr lang="fr-FR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u="sng" dirty="0" smtClean="0"/>
              <a:t>La </a:t>
            </a:r>
            <a:r>
              <a:rPr lang="fr-FR" b="1" u="sng" dirty="0" smtClean="0"/>
              <a:t>phase</a:t>
            </a:r>
            <a:r>
              <a:rPr lang="de-DE" b="1" u="sng" dirty="0" smtClean="0"/>
              <a:t> </a:t>
            </a:r>
            <a:r>
              <a:rPr lang="fr-FR" b="1" u="sng" dirty="0" smtClean="0"/>
              <a:t>contentieuse :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u="sng" dirty="0" smtClean="0"/>
              <a:t>Bien identifier son débiteur :</a:t>
            </a:r>
          </a:p>
          <a:p>
            <a:pPr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	</a:t>
            </a:r>
            <a:r>
              <a:rPr lang="fr-FR" dirty="0" smtClean="0"/>
              <a:t>- </a:t>
            </a:r>
            <a:r>
              <a:rPr lang="fr-FR" sz="2400" dirty="0" smtClean="0"/>
              <a:t>Professionnel ou Non-professionnel = Tribunal compétent différent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b="1" dirty="0" smtClean="0"/>
              <a:t>	</a:t>
            </a:r>
            <a:r>
              <a:rPr lang="fr-FR" sz="2400" dirty="0" smtClean="0"/>
              <a:t>- «</a:t>
            </a:r>
            <a:r>
              <a:rPr lang="fr-FR" sz="2400" dirty="0" smtClean="0"/>
              <a:t> jouer » avec les taux de ressorts pour ne pas se fermer la voie de l’appel.</a:t>
            </a:r>
          </a:p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u="sng" dirty="0" smtClean="0"/>
              <a:t>Bien identifier son action en paiement :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	- </a:t>
            </a:r>
            <a:r>
              <a:rPr lang="fr-FR" sz="2400" dirty="0" smtClean="0"/>
              <a:t>L’urgence et la procédure de référé 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- </a:t>
            </a:r>
            <a:r>
              <a:rPr lang="fr-FR" sz="2400" dirty="0" smtClean="0"/>
              <a:t>L’injonction de payer : </a:t>
            </a:r>
            <a:r>
              <a:rPr lang="fr-FR" sz="2400" dirty="0" smtClean="0"/>
              <a:t>Le faux ami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- </a:t>
            </a:r>
            <a:r>
              <a:rPr lang="fr-FR" sz="2400" dirty="0" smtClean="0"/>
              <a:t>La procédure « classique » en paiement </a:t>
            </a:r>
            <a:r>
              <a:rPr lang="fr-FR" sz="2400" dirty="0" smtClean="0"/>
              <a:t> </a:t>
            </a:r>
            <a:endParaRPr lang="fr-FR" sz="24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Prévenir </a:t>
            </a:r>
            <a:br>
              <a:rPr lang="fr-FR" b="1" dirty="0" smtClean="0">
                <a:latin typeface="Calibri" panose="020F0502020204030204" pitchFamily="34" charset="0"/>
              </a:rPr>
            </a:br>
            <a:r>
              <a:rPr lang="fr-FR" b="1" dirty="0" smtClean="0">
                <a:latin typeface="Calibri" panose="020F0502020204030204" pitchFamily="34" charset="0"/>
              </a:rPr>
              <a:t>le retard ou les difficultés de paiement par le contrat 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r>
              <a:rPr lang="fr-FR" b="1" dirty="0" smtClean="0"/>
              <a:t>Par Me Vanessa HAURET, avocat au Barreau de Nice</a:t>
            </a:r>
          </a:p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endParaRPr lang="fr-FR" dirty="0"/>
          </a:p>
          <a:p>
            <a:pPr algn="just"/>
            <a:r>
              <a:rPr lang="fr-FR" sz="2800" dirty="0" smtClean="0"/>
              <a:t>Le contrat : un outil de prévention contre les risques,</a:t>
            </a:r>
          </a:p>
          <a:p>
            <a:pPr algn="just"/>
            <a:endParaRPr lang="fr-FR" sz="2800" dirty="0"/>
          </a:p>
          <a:p>
            <a:pPr algn="just"/>
            <a:r>
              <a:rPr lang="fr-FR" sz="2800" dirty="0" smtClean="0"/>
              <a:t>Encore faut-il qu’il soit bien rédigé.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641989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u="sng" dirty="0" smtClean="0"/>
              <a:t>La phase post-contentieux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b="1" u="sng" dirty="0" smtClean="0"/>
              <a:t>Comment faire exécuter une décision de justice </a:t>
            </a:r>
          </a:p>
          <a:p>
            <a:pPr>
              <a:buNone/>
            </a:pPr>
            <a:endParaRPr lang="fr-FR" sz="2800" b="1" u="sng" dirty="0" smtClean="0"/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- </a:t>
            </a:r>
            <a:r>
              <a:rPr lang="fr-FR" sz="2400" dirty="0" smtClean="0"/>
              <a:t>Information de la partie condamnée 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- Délais d’exécution : 10 ans OU 6 mois</a:t>
            </a:r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- Exécution forcée : Recours à l’huissier de Justice</a:t>
            </a:r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400" dirty="0" smtClean="0"/>
              <a:t>- Difficultés d’exécution : saisine du J.E.X</a:t>
            </a:r>
            <a:endParaRPr lang="fr-FR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b="1" u="sng" dirty="0" smtClean="0"/>
              <a:t>Exécuter la décision de Justice en fonction du lieu de recouvrement :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r>
              <a:rPr lang="fr-FR" sz="2800" dirty="0" smtClean="0"/>
              <a:t>	</a:t>
            </a:r>
            <a:r>
              <a:rPr lang="fr-FR" sz="2800" dirty="0" smtClean="0"/>
              <a:t>		</a:t>
            </a:r>
            <a:r>
              <a:rPr lang="fr-FR" sz="2400" dirty="0" smtClean="0"/>
              <a:t>- </a:t>
            </a:r>
            <a:r>
              <a:rPr lang="fr-FR" sz="2400" b="1" dirty="0" smtClean="0"/>
              <a:t>En France : Exéquatur </a:t>
            </a:r>
            <a:r>
              <a:rPr lang="fr-FR" sz="2400" b="1" dirty="0" smtClean="0"/>
              <a:t>d'un jugement rendu en dehors de l'Union européenne : </a:t>
            </a:r>
            <a:endParaRPr lang="fr-FR" sz="2400" b="1" dirty="0" smtClean="0"/>
          </a:p>
          <a:p>
            <a:pPr>
              <a:buNone/>
            </a:pPr>
            <a:endParaRPr lang="fr-FR" sz="1200" b="1" dirty="0" smtClean="0"/>
          </a:p>
          <a:p>
            <a:pPr lvl="3" algn="just">
              <a:buFont typeface="Wingdings" pitchFamily="2" charset="2"/>
              <a:buChar char="§"/>
            </a:pPr>
            <a:r>
              <a:rPr lang="fr-FR" sz="2400" dirty="0" smtClean="0"/>
              <a:t>En théorie  = (art. 509 </a:t>
            </a:r>
            <a:r>
              <a:rPr lang="fr-FR" sz="2400" dirty="0" err="1" smtClean="0"/>
              <a:t>cpc</a:t>
            </a:r>
            <a:r>
              <a:rPr lang="fr-FR" sz="2400" dirty="0" smtClean="0"/>
              <a:t>)</a:t>
            </a:r>
          </a:p>
          <a:p>
            <a:pPr lvl="3" algn="just">
              <a:buFont typeface="Wingdings" pitchFamily="2" charset="2"/>
              <a:buChar char="§"/>
            </a:pPr>
            <a:r>
              <a:rPr lang="fr-FR" sz="2400" dirty="0" smtClean="0"/>
              <a:t>En pratique = 5 conditions posées par la Jurisprudence</a:t>
            </a:r>
          </a:p>
          <a:p>
            <a:pPr lvl="5">
              <a:buFont typeface="Wingdings" pitchFamily="2" charset="2"/>
              <a:buChar char="§"/>
            </a:pPr>
            <a:endParaRPr lang="fr-FR" sz="1800" dirty="0" smtClean="0"/>
          </a:p>
          <a:p>
            <a:pPr>
              <a:buNone/>
            </a:pPr>
            <a:endParaRPr lang="fr-FR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fr-FR" b="1" dirty="0" smtClean="0"/>
              <a:t>			- </a:t>
            </a:r>
            <a:r>
              <a:rPr lang="fr-FR" sz="2400" b="1" dirty="0" smtClean="0"/>
              <a:t>Exequatur </a:t>
            </a:r>
            <a:r>
              <a:rPr lang="fr-FR" sz="2400" b="1" dirty="0" smtClean="0"/>
              <a:t>d'un jugement rendu dans un État membre de l'Union </a:t>
            </a:r>
            <a:r>
              <a:rPr lang="fr-FR" sz="2400" b="1" dirty="0" smtClean="0"/>
              <a:t>européenne :</a:t>
            </a:r>
          </a:p>
          <a:p>
            <a:pPr algn="just">
              <a:buNone/>
            </a:pPr>
            <a:endParaRPr lang="fr-FR" sz="2400" b="1" u="sng" dirty="0" smtClean="0"/>
          </a:p>
          <a:p>
            <a:pPr algn="just">
              <a:buNone/>
            </a:pPr>
            <a:r>
              <a:rPr lang="fr-FR" sz="2400" dirty="0" smtClean="0"/>
              <a:t>- En </a:t>
            </a:r>
            <a:r>
              <a:rPr lang="fr-FR" sz="2400" dirty="0" smtClean="0"/>
              <a:t>cas de créances incontestées : </a:t>
            </a:r>
            <a:r>
              <a:rPr lang="fr-FR" sz="2400" dirty="0" smtClean="0">
                <a:hlinkClick r:id="rId2" tooltip="Le Règlement 805/2004 (page inexistante)"/>
              </a:rPr>
              <a:t>Le Règlement </a:t>
            </a:r>
            <a:r>
              <a:rPr lang="fr-FR" sz="2400" dirty="0" smtClean="0">
                <a:hlinkClick r:id="rId2" tooltip="Le Règlement 805/2004 (page inexistante)"/>
              </a:rPr>
              <a:t>805/2004</a:t>
            </a:r>
            <a:endParaRPr lang="fr-FR" sz="2400" dirty="0" smtClean="0"/>
          </a:p>
          <a:p>
            <a:pPr algn="just">
              <a:buNone/>
            </a:pPr>
            <a:r>
              <a:rPr lang="fr-FR" sz="2400" dirty="0" smtClean="0"/>
              <a:t>- A </a:t>
            </a:r>
            <a:r>
              <a:rPr lang="fr-FR" sz="2400" dirty="0" smtClean="0"/>
              <a:t>défaut de créances incontestées </a:t>
            </a:r>
            <a:endParaRPr lang="fr-FR" sz="2400" dirty="0" smtClean="0"/>
          </a:p>
          <a:p>
            <a:pPr algn="just"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b="1" dirty="0" smtClean="0"/>
              <a:t>			- Exécuter la décision de Justice à Monaco : </a:t>
            </a:r>
          </a:p>
          <a:p>
            <a:pPr>
              <a:buNone/>
            </a:pPr>
            <a:r>
              <a:rPr lang="fr-FR" sz="2400" dirty="0" smtClean="0"/>
              <a:t>Art. 18 de la convention franco-monégasque de 1949 </a:t>
            </a:r>
            <a:endParaRPr lang="fr-FR" sz="2400" dirty="0" smtClean="0"/>
          </a:p>
          <a:p>
            <a:r>
              <a:rPr lang="de-DE" sz="2400" b="1" dirty="0" smtClean="0"/>
              <a:t> </a:t>
            </a:r>
            <a:endParaRPr lang="fr-FR" sz="2400" dirty="0" smtClean="0"/>
          </a:p>
          <a:p>
            <a:pPr algn="just">
              <a:buNone/>
            </a:pPr>
            <a:endParaRPr lang="fr-FR" sz="2400" dirty="0" smtClean="0"/>
          </a:p>
          <a:p>
            <a:pPr lvl="3" algn="just">
              <a:buNone/>
            </a:pPr>
            <a:endParaRPr lang="fr-FR" sz="1800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sz="2800" dirty="0" smtClean="0"/>
              <a:t>Il ne suffit pas de saisir un Tribunal pour être sûr de recouvrer son dû.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sz="2800" dirty="0" smtClean="0"/>
              <a:t>Bien gérer en amont le contentieux : une garantie</a:t>
            </a:r>
          </a:p>
          <a:p>
            <a:endParaRPr lang="fr-FR" sz="2800" dirty="0" smtClean="0"/>
          </a:p>
          <a:p>
            <a:r>
              <a:rPr lang="fr-FR" sz="2800" dirty="0" smtClean="0"/>
              <a:t>Savoir  exécuter une décision : une nécessité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038417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algn="ctr"/>
            <a:r>
              <a:rPr lang="fr-FR" dirty="0" smtClean="0"/>
              <a:t>Je vous remercie pour votre attention.</a:t>
            </a:r>
          </a:p>
        </p:txBody>
      </p:sp>
    </p:spTree>
    <p:extLst>
      <p:ext uri="{BB962C8B-B14F-4D97-AF65-F5344CB8AC3E}">
        <p14:creationId xmlns:p14="http://schemas.microsoft.com/office/powerpoint/2010/main" xmlns="" val="4671851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Rebondir</a:t>
            </a:r>
            <a:br>
              <a:rPr lang="fr-FR" b="1" dirty="0" smtClean="0">
                <a:latin typeface="Calibri" panose="020F0502020204030204" pitchFamily="34" charset="0"/>
              </a:rPr>
            </a:br>
            <a:r>
              <a:rPr lang="fr-FR" b="1" dirty="0" smtClean="0">
                <a:latin typeface="Calibri" panose="020F0502020204030204" pitchFamily="34" charset="0"/>
              </a:rPr>
              <a:t>face aux difficultés économiques</a:t>
            </a:r>
            <a:br>
              <a:rPr lang="fr-FR" b="1" dirty="0" smtClean="0">
                <a:latin typeface="Calibri" panose="020F0502020204030204" pitchFamily="34" charset="0"/>
              </a:rPr>
            </a:br>
            <a:r>
              <a:rPr lang="fr-FR" b="1" dirty="0" smtClean="0">
                <a:latin typeface="Calibri" panose="020F0502020204030204" pitchFamily="34" charset="0"/>
              </a:rPr>
              <a:t>d’un partenaire ou d’un client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pPr algn="ctr"/>
            <a:r>
              <a:rPr lang="fr-FR" b="1" dirty="0" smtClean="0">
                <a:latin typeface="Calibri" panose="020F0502020204030204" pitchFamily="34" charset="0"/>
              </a:rPr>
              <a:t>Par Me Florent VERGER, avocat au Barreau de NICE</a:t>
            </a:r>
            <a:endParaRPr lang="fr-FR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797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92129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610679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4894350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Je vous remercie pour votre attention.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42522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b="1" dirty="0">
                <a:latin typeface="Calibri" panose="020F0502020204030204" pitchFamily="34" charset="0"/>
              </a:rPr>
              <a:t>Il n’y a pas que les clauses de prix qui ont une influence sur le paiement :</a:t>
            </a:r>
            <a:br>
              <a:rPr lang="fr-FR" b="1" dirty="0">
                <a:latin typeface="Calibri" panose="020F0502020204030204" pitchFamily="34" charset="0"/>
              </a:rPr>
            </a:b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Calibri" panose="020F0502020204030204" pitchFamily="34" charset="0"/>
              </a:rPr>
              <a:t>Les clauses de désignation du droit applicable</a:t>
            </a:r>
          </a:p>
          <a:p>
            <a:pPr marL="457200" lvl="1" indent="0">
              <a:buNone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Calibri" panose="020F0502020204030204" pitchFamily="34" charset="0"/>
              </a:rPr>
              <a:t>Les clauses de règlement des conflits 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Calibri" panose="020F0502020204030204" pitchFamily="34" charset="0"/>
              </a:rPr>
              <a:t>Clause attributive de juridiction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Calibri" panose="020F0502020204030204" pitchFamily="34" charset="0"/>
              </a:rPr>
              <a:t>Clause compromissoire, clause d’arbitrage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2400" dirty="0" smtClean="0">
                <a:latin typeface="Calibri" panose="020F0502020204030204" pitchFamily="34" charset="0"/>
              </a:rPr>
              <a:t>Clause d’élection de domicile</a:t>
            </a:r>
            <a:endParaRPr lang="fr-FR" sz="2400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450208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Les Clauses relatives au Prix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5777" y="1739880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3000" dirty="0" smtClean="0">
                <a:latin typeface="Calibri" panose="020F0502020204030204" pitchFamily="34" charset="0"/>
              </a:rPr>
              <a:t>Il faut  :</a:t>
            </a:r>
          </a:p>
          <a:p>
            <a:endParaRPr lang="fr-FR" sz="3000" dirty="0">
              <a:latin typeface="Calibri" panose="020F0502020204030204" pitchFamily="34" charset="0"/>
            </a:endParaRPr>
          </a:p>
          <a:p>
            <a:r>
              <a:rPr lang="fr-FR" sz="3000" dirty="0">
                <a:latin typeface="Calibri" panose="020F0502020204030204" pitchFamily="34" charset="0"/>
              </a:rPr>
              <a:t>F</a:t>
            </a:r>
            <a:r>
              <a:rPr lang="fr-FR" sz="3000" dirty="0" smtClean="0">
                <a:latin typeface="Calibri" panose="020F0502020204030204" pitchFamily="34" charset="0"/>
              </a:rPr>
              <a:t>ixer le prix</a:t>
            </a:r>
          </a:p>
          <a:p>
            <a:pPr marL="0" indent="0">
              <a:buNone/>
            </a:pPr>
            <a:endParaRPr lang="fr-FR" sz="3000" dirty="0" smtClean="0">
              <a:latin typeface="Calibri" panose="020F0502020204030204" pitchFamily="34" charset="0"/>
            </a:endParaRPr>
          </a:p>
          <a:p>
            <a:r>
              <a:rPr lang="fr-FR" sz="3000" dirty="0">
                <a:latin typeface="Calibri" panose="020F0502020204030204" pitchFamily="34" charset="0"/>
              </a:rPr>
              <a:t>O</a:t>
            </a:r>
            <a:r>
              <a:rPr lang="fr-FR" sz="3000" dirty="0" smtClean="0">
                <a:latin typeface="Calibri" panose="020F0502020204030204" pitchFamily="34" charset="0"/>
              </a:rPr>
              <a:t>rganiser les modalités de son règlement</a:t>
            </a:r>
          </a:p>
          <a:p>
            <a:pPr marL="0" indent="0">
              <a:buNone/>
            </a:pPr>
            <a:endParaRPr lang="fr-FR" sz="3000" dirty="0" smtClean="0">
              <a:latin typeface="Calibri" panose="020F0502020204030204" pitchFamily="34" charset="0"/>
            </a:endParaRPr>
          </a:p>
          <a:p>
            <a:r>
              <a:rPr lang="fr-FR" sz="3000" dirty="0" smtClean="0">
                <a:latin typeface="Calibri" panose="020F0502020204030204" pitchFamily="34" charset="0"/>
              </a:rPr>
              <a:t>Se garantir contre le non-paiement</a:t>
            </a:r>
          </a:p>
          <a:p>
            <a:endParaRPr lang="fr-FR" sz="3000" dirty="0">
              <a:latin typeface="Calibri" panose="020F0502020204030204" pitchFamily="34" charset="0"/>
            </a:endParaRPr>
          </a:p>
          <a:p>
            <a:r>
              <a:rPr lang="fr-FR" sz="3000" dirty="0" smtClean="0">
                <a:latin typeface="Calibri" panose="020F0502020204030204" pitchFamily="34" charset="0"/>
              </a:rPr>
              <a:t>Sanctionner le défaut de paiement</a:t>
            </a:r>
          </a:p>
          <a:p>
            <a:endParaRPr lang="fr-FR" dirty="0" smtClean="0">
              <a:latin typeface="Calibri" panose="020F0502020204030204" pitchFamily="34" charset="0"/>
            </a:endParaRPr>
          </a:p>
          <a:p>
            <a:endParaRPr lang="fr-FR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521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Les Clauses de fixation du Prix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800" dirty="0" smtClean="0">
                <a:latin typeface="Calibri" panose="020F0502020204030204" pitchFamily="34" charset="0"/>
              </a:rPr>
              <a:t>Une clause pas si simple.</a:t>
            </a:r>
          </a:p>
          <a:p>
            <a:pPr marL="0" indent="0">
              <a:buNone/>
            </a:pPr>
            <a:endParaRPr lang="fr-FR" sz="2800" dirty="0" smtClean="0">
              <a:latin typeface="Calibri" panose="020F0502020204030204" pitchFamily="34" charset="0"/>
            </a:endParaRPr>
          </a:p>
          <a:p>
            <a:r>
              <a:rPr lang="fr-FR" sz="2800" dirty="0" smtClean="0">
                <a:latin typeface="Calibri" panose="020F0502020204030204" pitchFamily="34" charset="0"/>
              </a:rPr>
              <a:t>Des clauses particulières de nature à sécuriser les rapports entre les parties au contrat 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</a:rPr>
              <a:t>La clause d’adaptation (</a:t>
            </a:r>
            <a:r>
              <a:rPr lang="fr-FR" sz="2400" dirty="0" smtClean="0">
                <a:latin typeface="Calibri" panose="020F0502020204030204" pitchFamily="34" charset="0"/>
              </a:rPr>
              <a:t>hardship</a:t>
            </a:r>
            <a:r>
              <a:rPr lang="fr-FR" sz="2400" dirty="0" smtClean="0">
                <a:latin typeface="Calibri" panose="020F0502020204030204" pitchFamily="34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</a:rPr>
              <a:t>La clause à dire d’expert (art. 1592 du Code civil)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</a:rPr>
              <a:t>La clause d’indexation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</a:rPr>
              <a:t>La clause monétaire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Calibri" panose="020F0502020204030204" pitchFamily="34" charset="0"/>
              </a:rPr>
              <a:t>La clause tunnel</a:t>
            </a:r>
            <a:endParaRPr lang="fr-FR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888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Les clauses de règlement du prix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fr-FR" dirty="0" smtClean="0"/>
          </a:p>
          <a:p>
            <a:endParaRPr lang="fr-FR" sz="3000" dirty="0"/>
          </a:p>
          <a:p>
            <a:r>
              <a:rPr lang="fr-FR" sz="3000" dirty="0" smtClean="0">
                <a:latin typeface="Calibri" panose="020F0502020204030204" pitchFamily="34" charset="0"/>
              </a:rPr>
              <a:t>Prévoir les échéances</a:t>
            </a:r>
          </a:p>
          <a:p>
            <a:endParaRPr lang="fr-FR" sz="3000" dirty="0">
              <a:latin typeface="Calibri" panose="020F0502020204030204" pitchFamily="34" charset="0"/>
            </a:endParaRPr>
          </a:p>
          <a:p>
            <a:r>
              <a:rPr lang="fr-FR" sz="3000" dirty="0" smtClean="0">
                <a:latin typeface="Calibri" panose="020F0502020204030204" pitchFamily="34" charset="0"/>
              </a:rPr>
              <a:t>Gérer les défaut de paiement</a:t>
            </a:r>
          </a:p>
          <a:p>
            <a:endParaRPr lang="fr-FR" sz="3000" dirty="0">
              <a:latin typeface="Calibri" panose="020F0502020204030204" pitchFamily="34" charset="0"/>
            </a:endParaRPr>
          </a:p>
          <a:p>
            <a:r>
              <a:rPr lang="fr-FR" sz="3000" dirty="0" smtClean="0">
                <a:latin typeface="Calibri" panose="020F0502020204030204" pitchFamily="34" charset="0"/>
              </a:rPr>
              <a:t>Fixer les pénalités de retard</a:t>
            </a:r>
          </a:p>
          <a:p>
            <a:endParaRPr lang="fr-FR" sz="3000" dirty="0">
              <a:latin typeface="Calibri" panose="020F0502020204030204" pitchFamily="34" charset="0"/>
            </a:endParaRPr>
          </a:p>
          <a:p>
            <a:r>
              <a:rPr lang="fr-FR" sz="3000" dirty="0" smtClean="0">
                <a:latin typeface="Calibri" panose="020F0502020204030204" pitchFamily="34" charset="0"/>
              </a:rPr>
              <a:t>Une clause particulière : la clause de répartition des risques</a:t>
            </a:r>
            <a:endParaRPr lang="fr-F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923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5130" y="485670"/>
            <a:ext cx="9404723" cy="1400530"/>
          </a:xfrm>
        </p:spPr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Les clauses de garantie de paiement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sz="2800" dirty="0" smtClean="0"/>
          </a:p>
          <a:p>
            <a:r>
              <a:rPr lang="fr-FR" sz="2800" dirty="0" smtClean="0">
                <a:latin typeface="Calibri" panose="020F0502020204030204" pitchFamily="34" charset="0"/>
              </a:rPr>
              <a:t>La clause d’inaliénabilité</a:t>
            </a:r>
          </a:p>
          <a:p>
            <a:pPr marL="0" indent="0">
              <a:buNone/>
            </a:pPr>
            <a:endParaRPr lang="fr-FR" sz="2800" dirty="0" smtClean="0">
              <a:latin typeface="Calibri" panose="020F0502020204030204" pitchFamily="34" charset="0"/>
            </a:endParaRPr>
          </a:p>
          <a:p>
            <a:r>
              <a:rPr lang="fr-FR" sz="2800" dirty="0" smtClean="0">
                <a:latin typeface="Calibri" panose="020F0502020204030204" pitchFamily="34" charset="0"/>
              </a:rPr>
              <a:t>La clause de réserve de propriété</a:t>
            </a:r>
            <a:endParaRPr lang="fr-FR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9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latin typeface="Calibri" panose="020F0502020204030204" pitchFamily="34" charset="0"/>
              </a:rPr>
              <a:t>Les clauses de sanction en cas de défaut de paiement</a:t>
            </a:r>
            <a:endParaRPr lang="fr-FR" b="1" dirty="0">
              <a:latin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sz="2800" dirty="0" smtClean="0">
              <a:latin typeface="Calibri" panose="020F0502020204030204" pitchFamily="34" charset="0"/>
            </a:endParaRPr>
          </a:p>
          <a:p>
            <a:r>
              <a:rPr lang="fr-FR" sz="2800" dirty="0" smtClean="0">
                <a:latin typeface="Calibri" panose="020F0502020204030204" pitchFamily="34" charset="0"/>
              </a:rPr>
              <a:t>La clause de déchéance du terme ou d’exigibilité immédiate</a:t>
            </a:r>
          </a:p>
          <a:p>
            <a:pPr marL="0" indent="0">
              <a:buNone/>
            </a:pPr>
            <a:endParaRPr lang="fr-FR" sz="2800" dirty="0" smtClean="0">
              <a:latin typeface="Calibri" panose="020F0502020204030204" pitchFamily="34" charset="0"/>
            </a:endParaRPr>
          </a:p>
          <a:p>
            <a:r>
              <a:rPr lang="fr-FR" sz="2800" dirty="0" smtClean="0">
                <a:latin typeface="Calibri" panose="020F0502020204030204" pitchFamily="34" charset="0"/>
              </a:rPr>
              <a:t>La clause de résiliation</a:t>
            </a:r>
          </a:p>
          <a:p>
            <a:pPr marL="0" indent="0">
              <a:buNone/>
            </a:pPr>
            <a:endParaRPr lang="fr-FR" sz="2800" dirty="0" smtClean="0">
              <a:latin typeface="Calibri" panose="020F0502020204030204" pitchFamily="34" charset="0"/>
            </a:endParaRPr>
          </a:p>
          <a:p>
            <a:r>
              <a:rPr lang="fr-FR" sz="2800" dirty="0" smtClean="0">
                <a:latin typeface="Calibri" panose="020F0502020204030204" pitchFamily="34" charset="0"/>
              </a:rPr>
              <a:t>La clause résolutoire</a:t>
            </a:r>
            <a:endParaRPr lang="fr-FR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78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Conclusion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/>
          </a:p>
          <a:p>
            <a:endParaRPr lang="fr-FR" sz="2800" dirty="0"/>
          </a:p>
          <a:p>
            <a:r>
              <a:rPr lang="fr-FR" sz="2800" dirty="0" smtClean="0"/>
              <a:t>Prévenir les risques par le contrat : une nécessité</a:t>
            </a:r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 smtClean="0"/>
              <a:t>Veiller à la bonne rédaction du contrat : une garantie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val="1671880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226</TotalTime>
  <Words>442</Words>
  <Application>Microsoft Office PowerPoint</Application>
  <PresentationFormat>Personnalisé</PresentationFormat>
  <Paragraphs>182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Ion</vt:lpstr>
      <vt:lpstr>« Chefs d’entreprise :  faîtes-vous payer ! »</vt:lpstr>
      <vt:lpstr>Prévenir  le retard ou les difficultés de paiement par le contrat </vt:lpstr>
      <vt:lpstr>Il n’y a pas que les clauses de prix qui ont une influence sur le paiement : </vt:lpstr>
      <vt:lpstr>Les Clauses relatives au Prix</vt:lpstr>
      <vt:lpstr>Les Clauses de fixation du Prix</vt:lpstr>
      <vt:lpstr>Les clauses de règlement du prix</vt:lpstr>
      <vt:lpstr>Les clauses de garantie de paiement</vt:lpstr>
      <vt:lpstr>Les clauses de sanction en cas de défaut de paiement</vt:lpstr>
      <vt:lpstr>Conclusion</vt:lpstr>
      <vt:lpstr>Diapositive 10</vt:lpstr>
      <vt:lpstr>Poursuivre  pour recouvrer son dû : où, quand et comment agir en justice?</vt:lpstr>
      <vt:lpstr>La phase pré-contentieuse : </vt:lpstr>
      <vt:lpstr>Diapositive 13</vt:lpstr>
      <vt:lpstr>Diapositive 14</vt:lpstr>
      <vt:lpstr>Diapositive 15</vt:lpstr>
      <vt:lpstr>Diapositive 16</vt:lpstr>
      <vt:lpstr>Diapositive 17</vt:lpstr>
      <vt:lpstr>La phase contentieuse : </vt:lpstr>
      <vt:lpstr>Diapositive 19</vt:lpstr>
      <vt:lpstr>La phase post-contentieux :</vt:lpstr>
      <vt:lpstr>Diapositive 21</vt:lpstr>
      <vt:lpstr>Diapositive 22</vt:lpstr>
      <vt:lpstr>Conclusion</vt:lpstr>
      <vt:lpstr>Diapositive 24</vt:lpstr>
      <vt:lpstr>Rebondir face aux difficultés économiques d’un partenaire ou d’un client</vt:lpstr>
      <vt:lpstr>Diapositive 26</vt:lpstr>
      <vt:lpstr>Diapositive 27</vt:lpstr>
      <vt:lpstr>Diapositive 28</vt:lpstr>
      <vt:lpstr>Diapositive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Chefs d’entreprise :  faîtes-vous payer ! »</dc:title>
  <dc:creator>Vanessa Hauret</dc:creator>
  <cp:lastModifiedBy>USER</cp:lastModifiedBy>
  <cp:revision>21</cp:revision>
  <cp:lastPrinted>2014-04-08T18:05:34Z</cp:lastPrinted>
  <dcterms:created xsi:type="dcterms:W3CDTF">2014-04-08T17:25:05Z</dcterms:created>
  <dcterms:modified xsi:type="dcterms:W3CDTF">2014-04-09T15:00:23Z</dcterms:modified>
</cp:coreProperties>
</file>